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3" r:id="rId7"/>
    <p:sldId id="262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9E74-8FCA-4E86-BA7D-4BBA74C91156}" type="datetimeFigureOut">
              <a:rPr lang="en-US" smtClean="0"/>
              <a:t>12/8/2019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D8FE-57A3-4DF1-9919-31A885F68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015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9E74-8FCA-4E86-BA7D-4BBA74C91156}" type="datetimeFigureOut">
              <a:rPr lang="en-US" smtClean="0"/>
              <a:t>12/8/2019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D8FE-57A3-4DF1-9919-31A885F68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63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9E74-8FCA-4E86-BA7D-4BBA74C91156}" type="datetimeFigureOut">
              <a:rPr lang="en-US" smtClean="0"/>
              <a:t>12/8/2019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D8FE-57A3-4DF1-9919-31A885F68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113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9E74-8FCA-4E86-BA7D-4BBA74C91156}" type="datetimeFigureOut">
              <a:rPr lang="en-US" smtClean="0"/>
              <a:t>12/8/2019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D8FE-57A3-4DF1-9919-31A885F68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153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9E74-8FCA-4E86-BA7D-4BBA74C91156}" type="datetimeFigureOut">
              <a:rPr lang="en-US" smtClean="0"/>
              <a:t>12/8/2019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D8FE-57A3-4DF1-9919-31A885F68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158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9E74-8FCA-4E86-BA7D-4BBA74C91156}" type="datetimeFigureOut">
              <a:rPr lang="en-US" smtClean="0"/>
              <a:t>12/8/2019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D8FE-57A3-4DF1-9919-31A885F68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007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9E74-8FCA-4E86-BA7D-4BBA74C91156}" type="datetimeFigureOut">
              <a:rPr lang="en-US" smtClean="0"/>
              <a:t>12/8/2019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D8FE-57A3-4DF1-9919-31A885F68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824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9E74-8FCA-4E86-BA7D-4BBA74C91156}" type="datetimeFigureOut">
              <a:rPr lang="en-US" smtClean="0"/>
              <a:t>12/8/2019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D8FE-57A3-4DF1-9919-31A885F68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80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9E74-8FCA-4E86-BA7D-4BBA74C91156}" type="datetimeFigureOut">
              <a:rPr lang="en-US" smtClean="0"/>
              <a:t>12/8/2019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D8FE-57A3-4DF1-9919-31A885F68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942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9E74-8FCA-4E86-BA7D-4BBA74C91156}" type="datetimeFigureOut">
              <a:rPr lang="en-US" smtClean="0"/>
              <a:t>12/8/2019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D8FE-57A3-4DF1-9919-31A885F68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427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49E74-8FCA-4E86-BA7D-4BBA74C91156}" type="datetimeFigureOut">
              <a:rPr lang="en-US" smtClean="0"/>
              <a:t>12/8/2019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D8FE-57A3-4DF1-9919-31A885F68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529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49E74-8FCA-4E86-BA7D-4BBA74C91156}" type="datetimeFigureOut">
              <a:rPr lang="en-US" smtClean="0"/>
              <a:t>12/8/2019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4D8FE-57A3-4DF1-9919-31A885F68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257" y="682171"/>
            <a:ext cx="11480800" cy="1988458"/>
          </a:xfrm>
        </p:spPr>
        <p:txBody>
          <a:bodyPr>
            <a:noAutofit/>
          </a:bodyPr>
          <a:lstStyle/>
          <a:p>
            <a:r>
              <a:rPr lang="sr-Cyrl-RS" sz="8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КАКО СУ ЕВРОПЉАНИ ОТКРИВАЛИ СВЕТ?</a:t>
            </a:r>
            <a:endParaRPr lang="en-US" sz="80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804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0081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Cambria" panose="02040503050406030204" pitchFamily="18" charset="0"/>
              </a:rPr>
              <a:t>ИНДИЈА ИЛИ АМЕРИКА</a:t>
            </a:r>
            <a:r>
              <a:rPr lang="ru-RU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03496"/>
            <a:ext cx="4880429" cy="4351338"/>
          </a:xfrm>
        </p:spPr>
        <p:txBody>
          <a:bodyPr/>
          <a:lstStyle/>
          <a:p>
            <a:pPr marL="0" indent="0">
              <a:buNone/>
            </a:pPr>
            <a:r>
              <a:rPr lang="sr-Cyrl-RS" dirty="0" smtClean="0">
                <a:latin typeface="Cambria" panose="02040503050406030204" pitchFamily="18" charset="0"/>
              </a:rPr>
              <a:t>УБРЗО НАКОН КОЛУМБА, МОРЕПЛОВАЦ </a:t>
            </a:r>
            <a:r>
              <a:rPr lang="sr-Cyrl-RS" b="1" dirty="0" smtClean="0">
                <a:latin typeface="Cambria" panose="02040503050406030204" pitchFamily="18" charset="0"/>
              </a:rPr>
              <a:t>АМЕРИГО ВЕСПУЧИ</a:t>
            </a:r>
            <a:r>
              <a:rPr lang="sr-Cyrl-RS" dirty="0" smtClean="0">
                <a:latin typeface="Cambria" panose="02040503050406030204" pitchFamily="18" charset="0"/>
              </a:rPr>
              <a:t>, ОТКРИО ЈЕ УШЋЕ РЕКЕ АМАЗОН И УТВРДИО ДА НИЈЕ РЕЧ О АЗИЈИ ВЕЋ О НОВОМ КОНТИНЕНТУ ДО ТАДА НЕПОЗНАТОМ ЕВРОПЉАНИМА. ПО ЊЕМУ ЈЕ УБРЗО ОВАЈ КОНТИНЕНТ НАЗВАН АМЕРИКА.</a:t>
            </a:r>
            <a:endParaRPr lang="en-US" dirty="0">
              <a:latin typeface="Cambria" panose="020405030504060302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4099" y="1211489"/>
            <a:ext cx="4579701" cy="533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146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ПОРТУГАЛСКА ОТКРИЋА У АЗИЈИ</a:t>
            </a:r>
            <a:endParaRPr lang="en-US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200" y="1334862"/>
            <a:ext cx="3732220" cy="52445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0400" y="4374077"/>
            <a:ext cx="5777193" cy="220531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6494" y="1305381"/>
            <a:ext cx="7745506" cy="3686630"/>
          </a:xfrm>
        </p:spPr>
        <p:txBody>
          <a:bodyPr/>
          <a:lstStyle/>
          <a:p>
            <a:pPr marL="0" indent="0">
              <a:buNone/>
            </a:pPr>
            <a:r>
              <a:rPr lang="sr-Cyrl-RS" dirty="0" smtClean="0">
                <a:latin typeface="Cambria" panose="02040503050406030204" pitchFamily="18" charset="0"/>
              </a:rPr>
              <a:t>ВАСКО ДА ГАМА, ПОРТУГАЛСКИ МОРЕПЛОВАЦ УСПЕШНО ЈЕ ОПЛОВИО АФРИЧКИ КОНТИНЕНТ И 1498. ГОДИНЕ СТИГАО ДО ЗАПАДНЕ ОБАЛЕ ИНДИЈЕ. ПОЧЕТКОМ </a:t>
            </a:r>
            <a:r>
              <a:rPr lang="sr-Latn-RS" dirty="0" smtClean="0">
                <a:latin typeface="Cambria" panose="02040503050406030204" pitchFamily="18" charset="0"/>
              </a:rPr>
              <a:t>XVI </a:t>
            </a:r>
            <a:r>
              <a:rPr lang="sr-Cyrl-RS" dirty="0" smtClean="0">
                <a:latin typeface="Cambria" panose="02040503050406030204" pitchFamily="18" charset="0"/>
              </a:rPr>
              <a:t>ВЕКА ПОРТИГАЛЦИ СУ СТИГЛИ И ДО КИНЕ И ЈАПАНА. БИЛИ СУ ВОДЕЋИ ТРГОВЦИ ЗАЧИНИМА ДО </a:t>
            </a:r>
            <a:r>
              <a:rPr lang="sr-Latn-RS" dirty="0" smtClean="0">
                <a:latin typeface="Cambria" panose="02040503050406030204" pitchFamily="18" charset="0"/>
              </a:rPr>
              <a:t>XVII </a:t>
            </a:r>
            <a:r>
              <a:rPr lang="sr-Cyrl-RS" dirty="0" smtClean="0">
                <a:latin typeface="Cambria" panose="02040503050406030204" pitchFamily="18" charset="0"/>
              </a:rPr>
              <a:t>ВЕКА КАДА СУ ИХ ИСТИСЛИ ХОЛАНЂАНИ И ЕНГЛЕЗИ</a:t>
            </a:r>
            <a:r>
              <a:rPr lang="sr-Latn-RS" dirty="0" smtClean="0">
                <a:latin typeface="Cambria" panose="02040503050406030204" pitchFamily="18" charset="0"/>
              </a:rPr>
              <a:t>.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970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П</a:t>
            </a:r>
            <a:r>
              <a:rPr lang="sr-Cyrl-RS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УТОВАЊЕ ФЕРНАНДА МАГЕЛАНА</a:t>
            </a:r>
            <a:endParaRPr lang="en-US" sz="4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04799" y="1111861"/>
            <a:ext cx="6958808" cy="57323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r-Cyrl-RS" b="1" dirty="0" smtClean="0">
                <a:latin typeface="Cambria" panose="02040503050406030204" pitchFamily="18" charset="0"/>
              </a:rPr>
              <a:t>ФЕРНАНДО МАГЕЛАН</a:t>
            </a:r>
            <a:r>
              <a:rPr lang="sr-Cyrl-RS" dirty="0" smtClean="0">
                <a:latin typeface="Cambria" panose="02040503050406030204" pitchFamily="18" charset="0"/>
              </a:rPr>
              <a:t>, ПОРТУГАЛСКИ ИСТРАЖИВАЧ У СЛУЖБИ ШПАНИЈЕ, 1519. ГОДИНЕ, ОТИСНУО СЕ НА ЧЕЛУ ЕКСПЕДИЦИЈЕ ОД ПЕТ БРОДОВА ДА ПРОНАЂЕ ПУТ ДО ОСТРВА ЗАЧИНА (МОЛУЧКА ОСТРВА У ИНДОНЕЗИЈИ). ПРЕКО АТЛАНТИКА СТИГАО ЈЕ ДО КРАЈЊЕГ ЈУГА АМЕРИКЕ</a:t>
            </a:r>
            <a:r>
              <a:rPr lang="sr-Cyrl-RS" dirty="0">
                <a:latin typeface="Cambria" panose="02040503050406030204" pitchFamily="18" charset="0"/>
              </a:rPr>
              <a:t>. КРОЗ МОРЕУЗ, КОЈИ ЈЕ У ЊЕГОВУ ЧАСТ НАЗВАН МАГЕЛАНОВ ПРОЛАЗ, УПЛОВИО ЈЕ У ТИХИ ОКЕАН. 1521. ГОДИНЕ ПОГИНУО ЈЕ НА ФИЛИПИНИМА У СУКОБУ СА УРОЂЕНИЦИМА. ЈЕДАН БРОД ЊЕГОВЕ ЕКСПЕДИЦИЈЕ УСПЕО ЈЕ ДА СЕ ВРАТИ У ШПАНИЈУ ДОКАЗАВШИ ТАКО ДА ЈЕ ЗЕМЉА ОКРУГЛА.</a:t>
            </a:r>
            <a:endParaRPr lang="en-US" dirty="0">
              <a:latin typeface="Cambria" panose="020405030504060302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7237" y="1111860"/>
            <a:ext cx="4503591" cy="557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739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П</a:t>
            </a:r>
            <a:r>
              <a:rPr lang="sr-Cyrl-RS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УТОВАЊЕ ФЕРНАНДА МАГЕЛАНА</a:t>
            </a:r>
            <a:endParaRPr lang="en-US"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699" y="1593395"/>
            <a:ext cx="10627501" cy="506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79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365126"/>
            <a:ext cx="10515600" cy="11008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ЕНГЛЕЗИ, ФРАНЦУЗИ, ХОЛАНЂАНИ И ГЕОГРАФСКА ОТКРИЋА</a:t>
            </a:r>
            <a:endParaRPr lang="en-US" sz="4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38199" y="1690688"/>
            <a:ext cx="5939971" cy="47246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r-Cyrl-RS" dirty="0" smtClean="0">
                <a:latin typeface="Cambria" panose="02040503050406030204" pitchFamily="18" charset="0"/>
              </a:rPr>
              <a:t>НА САМОМ КРАЈУ </a:t>
            </a:r>
            <a:r>
              <a:rPr lang="sr-Latn-RS" dirty="0" smtClean="0">
                <a:latin typeface="Cambria" panose="02040503050406030204" pitchFamily="18" charset="0"/>
              </a:rPr>
              <a:t>XV </a:t>
            </a:r>
            <a:r>
              <a:rPr lang="sr-Cyrl-RS" dirty="0" smtClean="0">
                <a:latin typeface="Cambria" panose="02040503050406030204" pitchFamily="18" charset="0"/>
              </a:rPr>
              <a:t>ВЕКА ЕНГЛЕСКИ МОРЕПЛОВЦИ ПОЧЕЛИ СУ ДА ИСТРАЖУЈУ СЕВЕРНУ АМЕРИКУ. У </a:t>
            </a:r>
            <a:r>
              <a:rPr lang="sr-Latn-RS" dirty="0" smtClean="0">
                <a:latin typeface="Cambria" panose="02040503050406030204" pitchFamily="18" charset="0"/>
              </a:rPr>
              <a:t>XVI </a:t>
            </a:r>
            <a:r>
              <a:rPr lang="sr-Cyrl-RS" dirty="0" smtClean="0">
                <a:latin typeface="Cambria" panose="02040503050406030204" pitchFamily="18" charset="0"/>
              </a:rPr>
              <a:t>ВЕКУ ПРИКЉУЧИЛИ СУ ИМ СЕ ФРАНЦУЗИ А У </a:t>
            </a:r>
            <a:r>
              <a:rPr lang="sr-Latn-RS" dirty="0" smtClean="0">
                <a:latin typeface="Cambria" panose="02040503050406030204" pitchFamily="18" charset="0"/>
              </a:rPr>
              <a:t>XVII</a:t>
            </a:r>
            <a:r>
              <a:rPr lang="sr-Cyrl-RS" dirty="0" smtClean="0">
                <a:latin typeface="Cambria" panose="02040503050406030204" pitchFamily="18" charset="0"/>
              </a:rPr>
              <a:t> ВЕКУ </a:t>
            </a:r>
            <a:r>
              <a:rPr lang="sr-Cyrl-RS" dirty="0" smtClean="0">
                <a:latin typeface="Cambria" panose="02040503050406030204" pitchFamily="18" charset="0"/>
              </a:rPr>
              <a:t>ХОЛАНДСКИ МОРЕПЛОВЦИ СТИЖУ ДО АУСТРАЛИЈЕ. ЕВРОПЉАНИ ПОЧИЊУ ДА ОСВАЈАЈУ И НАСЕЉАВАЈУ НОВООТКРИВЕНЕ ОБЛАСТИ ПОТИСКУЈУЋИ ДОМАЋЕ СТАНОВНИШТВО.</a:t>
            </a:r>
            <a:endParaRPr lang="en-US" dirty="0">
              <a:latin typeface="Cambria" panose="020405030504060302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0975" y="1465944"/>
            <a:ext cx="3970111" cy="52643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08801" y="6330201"/>
            <a:ext cx="1704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b="1" dirty="0" smtClean="0">
                <a:latin typeface="Cambria" panose="02040503050406030204" pitchFamily="18" charset="0"/>
              </a:rPr>
              <a:t>ЏОН КАБОТ</a:t>
            </a:r>
            <a:endParaRPr lang="en-US" sz="20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5501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87400" y="12564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КОЛОНИЗАЦИЈА АМЕРИКЕ</a:t>
            </a:r>
            <a:endParaRPr lang="en-US" sz="4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70114" y="1407546"/>
            <a:ext cx="5021841" cy="50405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r-Cyrl-RS" dirty="0" smtClean="0">
                <a:latin typeface="Cambria" panose="02040503050406030204" pitchFamily="18" charset="0"/>
              </a:rPr>
              <a:t>У ЦЕНТРАЛНОЈ И ЈУЖНОЈ АМЕРИЦИ ДО ДОЛАСКА ЕВРОПЉАНА РАЗВИЈАЈУ СЕ ДОМОРОДАЧКЕ ЦИВИЛИЗАЦИЈЕ АСТЕКА И ИНКА. АСТЕЦИ СУ СТВОРИЛИ ДРЖАВУ НА ПОДРУЧЈУ ДАНАШЊЕГ МЕКСИКА А ИНКЕ НА ПОДРУЧЈУ ПЕРУА И БОЛИВИЈЕ. БОГАТСТВО ЊИХОВИХ ЦАРСТАВА ПРИВУКЛО ЈЕ ШПАНСКЕ ИСТРАЖИВАЧЕ И ОСВАЈАЧЕ – КОНКИСТАДОРЕ. </a:t>
            </a:r>
            <a:endParaRPr lang="en-US" dirty="0">
              <a:latin typeface="Cambria" panose="020405030504060302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1955" y="1378630"/>
            <a:ext cx="6698445" cy="502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059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0520" y="2089029"/>
            <a:ext cx="4007757" cy="362960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Cambria" panose="02040503050406030204" pitchFamily="18" charset="0"/>
              </a:rPr>
              <a:t>ДРЖАВУ АСТЕКА ПОКОРИО ЈЕ 1521. ХЕРНАН КОРТЕС А ДРЖАВУ ИНКА ДЕЦЕНИЈУ КАСНИЈЕ ФРАНЦИСКО ПИЗАРО. ШПАНЦИ СУ У ОСВОЈЕНИМ ЗЕМЉАМА ОСНОВАЛИ КОЛОНИЈЕ.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144" y="200025"/>
            <a:ext cx="10516511" cy="13229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4201"/>
          <a:stretch/>
        </p:blipFill>
        <p:spPr>
          <a:xfrm>
            <a:off x="580571" y="1145717"/>
            <a:ext cx="3020781" cy="55245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8098" y="1145717"/>
            <a:ext cx="3067050" cy="552450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99753" y="1122862"/>
            <a:ext cx="2989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b="1" dirty="0" smtClean="0">
                <a:latin typeface="Cambria" panose="02040503050406030204" pitchFamily="18" charset="0"/>
              </a:rPr>
              <a:t>ХЕРНАН КОРТЕС</a:t>
            </a:r>
            <a:endParaRPr lang="en-US" sz="2000" b="1" dirty="0">
              <a:latin typeface="Cambria" panose="020405030504060302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388449" y="6182695"/>
            <a:ext cx="799649" cy="4816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3600727" y="1082104"/>
            <a:ext cx="799650" cy="48162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01934" y="6223453"/>
            <a:ext cx="2989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b="1" dirty="0" smtClean="0">
                <a:latin typeface="Cambria" panose="02040503050406030204" pitchFamily="18" charset="0"/>
              </a:rPr>
              <a:t>ФРАНЦИСКО ПИЗАРО</a:t>
            </a:r>
            <a:endParaRPr lang="en-US" sz="20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75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0030"/>
            <a:ext cx="10516511" cy="16094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78" y="1721613"/>
            <a:ext cx="12022354" cy="501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407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365125"/>
            <a:ext cx="11349317" cy="1325563"/>
          </a:xfrm>
        </p:spPr>
        <p:txBody>
          <a:bodyPr>
            <a:normAutofit/>
          </a:bodyPr>
          <a:lstStyle/>
          <a:p>
            <a:pPr algn="ctr"/>
            <a:r>
              <a:rPr lang="sr-Cyrl-RS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ШТА СУ ТО ВЕЛИКА ГЕОГРАФСКА ОТКРИЋА?</a:t>
            </a:r>
            <a:endParaRPr lang="en-US" sz="40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753" y="1825624"/>
            <a:ext cx="5295059" cy="44735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dirty="0" smtClean="0">
                <a:latin typeface="Cambria" panose="02040503050406030204" pitchFamily="18" charset="0"/>
              </a:rPr>
              <a:t>ЕПОХА ВЕЛИКИХ ГЕОГРАФСКИХ ОТКРИЋА ЈЕ ВРЕМЕ ОД СРЕДИНЕ </a:t>
            </a:r>
            <a:r>
              <a:rPr lang="sr-Latn-RS" dirty="0" smtClean="0">
                <a:latin typeface="Cambria" panose="02040503050406030204" pitchFamily="18" charset="0"/>
              </a:rPr>
              <a:t>XV </a:t>
            </a:r>
            <a:r>
              <a:rPr lang="sr-Cyrl-RS" dirty="0" smtClean="0">
                <a:latin typeface="Cambria" panose="02040503050406030204" pitchFamily="18" charset="0"/>
              </a:rPr>
              <a:t> ДО СРЕДИНЕ </a:t>
            </a:r>
            <a:r>
              <a:rPr lang="sr-Latn-RS" dirty="0" smtClean="0">
                <a:latin typeface="Cambria" panose="02040503050406030204" pitchFamily="18" charset="0"/>
              </a:rPr>
              <a:t>XVII</a:t>
            </a:r>
            <a:r>
              <a:rPr lang="sr-Cyrl-RS" dirty="0" smtClean="0">
                <a:latin typeface="Cambria" panose="02040503050406030204" pitchFamily="18" charset="0"/>
              </a:rPr>
              <a:t> ВЕКА. </a:t>
            </a:r>
          </a:p>
          <a:p>
            <a:pPr marL="0" indent="0">
              <a:buNone/>
            </a:pPr>
            <a:endParaRPr lang="sr-Cyrl-RS" dirty="0" smtClean="0"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sr-Cyrl-RS" dirty="0" smtClean="0">
                <a:latin typeface="Cambria" panose="02040503050406030204" pitchFamily="18" charset="0"/>
              </a:rPr>
              <a:t>ОТПОЧЕЛА ЈЕ ПОРТУГАЛСКИМ ПЛОВИДБАМА ДУЖ ОБАЛА АФРИКЕ, НАСТАВИЛА СЕ ОТКРИЋЕМ АМЕРИКЕ И ПОМОРСКОГ ПУТА ЗА ИНДИЈУ, А ЗАВРШИЛА СЕ ОТКРИЋЕМ АУСТРАЛИЈЕ</a:t>
            </a:r>
            <a:endParaRPr lang="en-US" dirty="0">
              <a:latin typeface="Cambria" panose="020405030504060302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8812" y="2258219"/>
            <a:ext cx="62007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957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ШТА ЈЕ ПОДСТАКЛО ВЕЛИКА ГЕОГРАФСКА ОТКРИЋА?</a:t>
            </a:r>
            <a:endParaRPr lang="en-US" sz="40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39072"/>
            <a:ext cx="5638799" cy="46155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dirty="0" smtClean="0">
                <a:latin typeface="Cambria" panose="02040503050406030204" pitchFamily="18" charset="0"/>
              </a:rPr>
              <a:t>У ЕВРОПИ ЈЕ ПОСТОЈАЛА ВЕЛИКА ПОТРАЖЊА ЗА ЛУКСУЗНОМ РОБОМ СА ДАЛЕКОГ ИСТОКА:</a:t>
            </a:r>
          </a:p>
          <a:p>
            <a:r>
              <a:rPr lang="sr-Cyrl-RS" dirty="0" smtClean="0">
                <a:latin typeface="Cambria" panose="02040503050406030204" pitchFamily="18" charset="0"/>
              </a:rPr>
              <a:t>ЗАЧИНИМА</a:t>
            </a:r>
          </a:p>
          <a:p>
            <a:r>
              <a:rPr lang="sr-Cyrl-RS" dirty="0" smtClean="0">
                <a:latin typeface="Cambria" panose="02040503050406030204" pitchFamily="18" charset="0"/>
              </a:rPr>
              <a:t>ПЛЕМЕНИТИМ МЕТАЛИМА</a:t>
            </a:r>
          </a:p>
          <a:p>
            <a:r>
              <a:rPr lang="sr-Cyrl-RS" dirty="0" smtClean="0">
                <a:latin typeface="Cambria" panose="02040503050406030204" pitchFamily="18" charset="0"/>
              </a:rPr>
              <a:t>СЛОНОВАЧОМ</a:t>
            </a:r>
          </a:p>
          <a:p>
            <a:r>
              <a:rPr lang="sr-Cyrl-RS" dirty="0" smtClean="0">
                <a:latin typeface="Cambria" panose="02040503050406030204" pitchFamily="18" charset="0"/>
              </a:rPr>
              <a:t>ДРАГИМ КАМЕЊЕМ</a:t>
            </a:r>
          </a:p>
          <a:p>
            <a:r>
              <a:rPr lang="sr-Cyrl-RS" dirty="0" smtClean="0">
                <a:latin typeface="Cambria" panose="02040503050406030204" pitchFamily="18" charset="0"/>
              </a:rPr>
              <a:t>СВИЛОМ</a:t>
            </a:r>
            <a:endParaRPr lang="sr-Cyrl-RS" dirty="0">
              <a:latin typeface="Cambria" panose="020405030504060302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530" y="1690688"/>
            <a:ext cx="4607858" cy="34558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239" y="4276165"/>
            <a:ext cx="3267635" cy="217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096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365125"/>
            <a:ext cx="11349317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Cambria" panose="02040503050406030204" pitchFamily="18" charset="0"/>
              </a:rPr>
              <a:t>ШТА ЈЕ ПОДСТАКЛО ВЕЛИКА ГЕОГРАФСКА </a:t>
            </a:r>
            <a:r>
              <a:rPr lang="ru-RU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ОТКРИЋА?</a:t>
            </a:r>
            <a:endParaRPr lang="en-US" sz="40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752" y="1553030"/>
            <a:ext cx="5673561" cy="48042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dirty="0" smtClean="0">
                <a:latin typeface="Cambria" panose="02040503050406030204" pitchFamily="18" charset="0"/>
              </a:rPr>
              <a:t>ШИРЕЊЕ ОСМАНСКОГ ЦАРСТВА У ЕВРОПИ И НА БЛИСКОМ ИСТОКУ УГРОЗИЛО ЈЕ ПОСТОЈЕЋЕ ТРГОВАЧКЕ ПУТЕВЕ. РАТОВИ СА ТУРЦИМА, ВИСОКЕ ЦАРИНЕ И СКУП ПРЕВОЗ ЧИНЕ КОПНЕНЕ ТРГОВАЧКЕ ПУТЕВЕ НЕСИГУРНИМ.</a:t>
            </a:r>
          </a:p>
          <a:p>
            <a:pPr marL="0" indent="0">
              <a:buNone/>
            </a:pPr>
            <a:r>
              <a:rPr lang="sr-Cyrl-RS" dirty="0" smtClean="0">
                <a:latin typeface="Cambria" panose="02040503050406030204" pitchFamily="18" charset="0"/>
              </a:rPr>
              <a:t>ТО ЈЕ ПОДСТАКЛО ПОТРЕБУ ЗА </a:t>
            </a:r>
            <a:r>
              <a:rPr lang="sr-Cyrl-RS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НОВИМ ТРГОВАЧКИМ ПОМОРСКИМ ПУТЕМ ДО ИНДИЈЕ.</a:t>
            </a:r>
            <a:endParaRPr lang="en-US" b="1" dirty="0">
              <a:solidFill>
                <a:srgbClr val="FFFF00"/>
              </a:solidFill>
              <a:latin typeface="Cambria" panose="020405030504060302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916" y="1769956"/>
            <a:ext cx="5675756" cy="3674688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2184600" y="5540187"/>
            <a:ext cx="2460811" cy="1089212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СТАРТ</a:t>
            </a:r>
          </a:p>
          <a:p>
            <a:pPr algn="ctr"/>
            <a:r>
              <a:rPr lang="sr-Cyrl-RS" sz="3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ЕВРОПА</a:t>
            </a:r>
            <a:endParaRPr lang="en-US" sz="3600" b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4988859" y="5523913"/>
            <a:ext cx="2729753" cy="1105486"/>
          </a:xfrm>
          <a:prstGeom prst="rightArrow">
            <a:avLst>
              <a:gd name="adj1" fmla="val 73633"/>
              <a:gd name="adj2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1.ОКО АФРИКЕ</a:t>
            </a:r>
          </a:p>
          <a:p>
            <a:r>
              <a:rPr lang="sr-Cyrl-R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2.НА ЗАПАД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062060" y="5523913"/>
            <a:ext cx="2460811" cy="1089212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ЦИЉ</a:t>
            </a:r>
          </a:p>
          <a:p>
            <a:pPr algn="ctr"/>
            <a:r>
              <a:rPr lang="sr-Cyrl-RS" sz="3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ИНДИЈА</a:t>
            </a:r>
            <a:endParaRPr lang="en-US" sz="3600" b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0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371" y="405004"/>
            <a:ext cx="2759218" cy="5940670"/>
          </a:xfrm>
        </p:spPr>
        <p:txBody>
          <a:bodyPr>
            <a:normAutofit/>
          </a:bodyPr>
          <a:lstStyle/>
          <a:p>
            <a:r>
              <a:rPr lang="sr-Latn-RS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MA</a:t>
            </a:r>
            <a:r>
              <a:rPr lang="sr-Cyrl-RS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ПА</a:t>
            </a:r>
            <a:br>
              <a:rPr lang="sr-Cyrl-RS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ВЕЛИКИХ ГЕОГРА-ФСКИХ </a:t>
            </a:r>
            <a:r>
              <a:rPr lang="ru-RU" sz="4000" b="1" dirty="0">
                <a:solidFill>
                  <a:srgbClr val="FF0000"/>
                </a:solidFill>
                <a:latin typeface="Cambria" panose="02040503050406030204" pitchFamily="18" charset="0"/>
              </a:rPr>
              <a:t>ОТКРИЋА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589" y="405004"/>
            <a:ext cx="8821677" cy="605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079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34471" y="365125"/>
            <a:ext cx="1192754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ПОРТУГАЛЦИ – ВОДЕЋИ ИСТРАЖИВАЧИ У</a:t>
            </a:r>
            <a:r>
              <a:rPr lang="sr-Latn-RS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 </a:t>
            </a:r>
            <a:br>
              <a:rPr lang="sr-Latn-RS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</a:br>
            <a:r>
              <a:rPr lang="sr-Latn-RS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XVI</a:t>
            </a:r>
            <a:r>
              <a:rPr lang="sr-Cyrl-RS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 ВЕКУ</a:t>
            </a:r>
            <a:endParaRPr lang="en-US" sz="40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7417442" y="1218746"/>
            <a:ext cx="4644570" cy="46885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dirty="0" smtClean="0">
                <a:latin typeface="Cambria" panose="02040503050406030204" pitchFamily="18" charset="0"/>
              </a:rPr>
              <a:t>ПОРТУГАЛЦИ СУ СЕ ПРВИ ОДВАЖИЛИ ДА КРЕНУ У ПОТРАГУ ЗА НОВИМ ПОМОРСКИМ ПУТЕМ ДО ИНДИЈЕ ПЛОВЕЋИ ОКО АФРИКЕ.</a:t>
            </a:r>
          </a:p>
          <a:p>
            <a:pPr marL="0" indent="0">
              <a:buNone/>
            </a:pPr>
            <a:r>
              <a:rPr lang="sr-Cyrl-RS" b="1" dirty="0" smtClean="0">
                <a:latin typeface="Cambria" panose="02040503050406030204" pitchFamily="18" charset="0"/>
              </a:rPr>
              <a:t>БАРТОЛОМЕО ДИЈАЗ</a:t>
            </a:r>
            <a:r>
              <a:rPr lang="sr-Cyrl-RS" dirty="0" smtClean="0">
                <a:latin typeface="Cambria" panose="02040503050406030204" pitchFamily="18" charset="0"/>
              </a:rPr>
              <a:t>, 1488. ГОДИНЕ, СТИГАО ЈЕ ДО КРАЈЊЕГ ЈУГА ОВОГ КОНТИНЕНТА, РТА ДОБРЕ НАДЕ.</a:t>
            </a:r>
            <a:endParaRPr lang="en-US" dirty="0">
              <a:latin typeface="Cambria" panose="020405030504060302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45" y="2376488"/>
            <a:ext cx="7130224" cy="42166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845" y="1341063"/>
            <a:ext cx="2136632" cy="28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21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7357" y="20546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ИНДИЈА ИЛИ АМЕРИКА?</a:t>
            </a:r>
            <a:endParaRPr lang="en-US" sz="4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9571" y="1418159"/>
            <a:ext cx="11731172" cy="1148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r-Cyrl-RS" dirty="0" smtClean="0">
                <a:latin typeface="Cambria" panose="02040503050406030204" pitchFamily="18" charset="0"/>
              </a:rPr>
              <a:t>КРАЈЕМ ВЕКА</a:t>
            </a:r>
            <a:r>
              <a:rPr lang="sr-Latn-RS" dirty="0" smtClean="0">
                <a:latin typeface="Cambria" panose="02040503050406030204" pitchFamily="18" charset="0"/>
              </a:rPr>
              <a:t> XV </a:t>
            </a:r>
            <a:r>
              <a:rPr lang="sr-Cyrl-RS" dirty="0" smtClean="0">
                <a:latin typeface="Cambria" panose="02040503050406030204" pitchFamily="18" charset="0"/>
              </a:rPr>
              <a:t>ВЕКА И ШПАНИЈА КРЕЋЕ У ОТКРИВАЊЕ ПОМОРСКИХ ПУТЕВА.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3047" y="2411287"/>
            <a:ext cx="6919163" cy="3892029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99571" y="2411287"/>
            <a:ext cx="4894943" cy="4605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r-Cyrl-RS" dirty="0" smtClean="0">
                <a:latin typeface="Cambria" panose="02040503050406030204" pitchFamily="18" charset="0"/>
              </a:rPr>
              <a:t>ШПАНСКА КРАЉИЦА ИЗАБЕЛА ОБЕЗБЕДИЛА ЈЕ, </a:t>
            </a:r>
            <a:r>
              <a:rPr lang="sr-Cyrl-RS" b="1" dirty="0" smtClean="0">
                <a:latin typeface="Cambria" panose="02040503050406030204" pitchFamily="18" charset="0"/>
              </a:rPr>
              <a:t>КРИСТИФОРУ КОЛУМБУ</a:t>
            </a:r>
            <a:r>
              <a:rPr lang="sr-Cyrl-RS" dirty="0" smtClean="0">
                <a:latin typeface="Cambria" panose="02040503050406030204" pitchFamily="18" charset="0"/>
              </a:rPr>
              <a:t>, ПОМОРЦУ ИЗ ЂЕНОВЕ, БРОДОВЕ И ПОСАДУ ЗА ПУТОВАЊЕ. ЊЕГОВА НАМЕРА ЈЕ БИЛА ДА ДО ИНДИЈЕ СТИГНЕ ПЛОВЕЋИ НА ЗАПАД, ПРЕКО АТЛАНТИКА.</a:t>
            </a:r>
            <a:endParaRPr lang="sr-Cyrl-R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111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89233" y="72402"/>
            <a:ext cx="1192754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>
                <a:solidFill>
                  <a:srgbClr val="FF0000"/>
                </a:solidFill>
                <a:latin typeface="Cambria" panose="02040503050406030204" pitchFamily="18" charset="0"/>
              </a:rPr>
              <a:t>ИНДИЈА ИЛИ АМЕРИКА?</a:t>
            </a:r>
            <a:endParaRPr lang="en-US" sz="40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7417442" y="2553721"/>
            <a:ext cx="4644570" cy="430427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dirty="0" smtClean="0">
                <a:latin typeface="Cambria" panose="02040503050406030204" pitchFamily="18" charset="0"/>
              </a:rPr>
              <a:t>КОЛУМБО ЈЕ ОСТРВО НАЗВАО САН САЛВАДОР, ШТО ЗНАЧИ СВЕТИ СПАСИТЕЉ. ОН И ЊЕГОВА ПОСАДА ВЕРОВАЛИ СУ ДА СУ СТИГЛИ ДО ИНДИЈЕ.</a:t>
            </a:r>
          </a:p>
          <a:p>
            <a:pPr marL="0" indent="0">
              <a:buNone/>
            </a:pPr>
            <a:r>
              <a:rPr lang="sr-Cyrl-RS" dirty="0" smtClean="0">
                <a:latin typeface="Cambria" panose="02040503050406030204" pitchFamily="18" charset="0"/>
              </a:rPr>
              <a:t>ТОКОМ НАРЕДНИХ ГОДИНА КОЛУМБО ЈЕ ОТКРИО КУБУ, ПОРТОРИКО И СЕВЕРНУ ОБАЛУ ЈУЖНЕ АМЕРИКЕ.</a:t>
            </a:r>
            <a:endParaRPr lang="en-US" dirty="0">
              <a:latin typeface="Cambria" panose="020405030504060302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15695"/>
          <a:stretch/>
        </p:blipFill>
        <p:spPr>
          <a:xfrm>
            <a:off x="442207" y="2844800"/>
            <a:ext cx="6667500" cy="3612243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442207" y="1397965"/>
            <a:ext cx="11421594" cy="112752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r-Cyrl-RS" dirty="0" smtClean="0">
                <a:latin typeface="Cambria" panose="02040503050406030204" pitchFamily="18" charset="0"/>
              </a:rPr>
              <a:t>КОЛУМБО СЕ 1492. ГОДИНЕ ОТИСНУО НА СВОЈЕ ПРВО ПУТОВАЊЕ. ДВА МЕСЕЦА КАСНИЈЕ ЊЕГОВА ЕКСПЕДИЦИЈА ДОПЛОВИЛА ЈЕ ДО ЈЕДНОГ ОСТРВА У БАХАМСКОМ АРХИПЕЛАГУ.</a:t>
            </a:r>
          </a:p>
        </p:txBody>
      </p:sp>
    </p:spTree>
    <p:extLst>
      <p:ext uri="{BB962C8B-B14F-4D97-AF65-F5344CB8AC3E}">
        <p14:creationId xmlns:p14="http://schemas.microsoft.com/office/powerpoint/2010/main" val="255766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6047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ИНДИЈА(НЦИ)?</a:t>
            </a:r>
            <a:r>
              <a:rPr lang="en-US" b="1" dirty="0">
                <a:solidFill>
                  <a:srgbClr val="FF0000"/>
                </a:solidFill>
                <a:latin typeface="Cambria" panose="02040503050406030204" pitchFamily="18" charset="0"/>
              </a:rPr>
              <a:t/>
            </a:r>
            <a:br>
              <a:rPr lang="en-US" b="1" dirty="0">
                <a:solidFill>
                  <a:srgbClr val="FF0000"/>
                </a:solidFill>
                <a:latin typeface="Cambria" panose="02040503050406030204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" y="1625599"/>
            <a:ext cx="6716699" cy="4905829"/>
          </a:xfrm>
        </p:spPr>
        <p:txBody>
          <a:bodyPr anchor="ctr" anchorCtr="0">
            <a:normAutofit/>
          </a:bodyPr>
          <a:lstStyle/>
          <a:p>
            <a:pPr marL="0" indent="0">
              <a:buNone/>
            </a:pPr>
            <a:r>
              <a:rPr lang="sr-Cyrl-RS" dirty="0" smtClean="0">
                <a:latin typeface="Cambria" panose="02040503050406030204" pitchFamily="18" charset="0"/>
              </a:rPr>
              <a:t>КОЛУМБО ЈЕ ДО КРАЈА ЖИВОТА БИО УБЕЂЕН У ТО ДА ЈЕ УМЕСТО АМЕРИКЕ СТИГАО ДО ИНДИЈЕ. ЗАТО ЈЕ ДОМОРОДАЧКО СТАНОВНИШТВО АМЕРИЧКОГ КОНТИНЕНТА НАЗВАО ИНДИЈАНЦИМА. ОВИМ ПОГРЕШНИМ ИМЕНОМ СЕ И ДАНАС У СВАКОДНЕВНОМ ГОВОРУ НАЗИВЈУ СТАРОСЕДЕОЦИ АМЕРИКЕ.</a:t>
            </a:r>
            <a:endParaRPr lang="en-US" dirty="0">
              <a:latin typeface="Cambria" panose="020405030504060302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1729" y="1625599"/>
            <a:ext cx="3562071" cy="5165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1284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659</Words>
  <Application>Microsoft Office PowerPoint</Application>
  <PresentationFormat>Widescreen</PresentationFormat>
  <Paragraphs>49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Office Theme</vt:lpstr>
      <vt:lpstr>КАКО СУ ЕВРОПЉАНИ ОТКРИВАЛИ СВЕТ?</vt:lpstr>
      <vt:lpstr>ШТА СУ ТО ВЕЛИКА ГЕОГРАФСКА ОТКРИЋА?</vt:lpstr>
      <vt:lpstr>ШТА ЈЕ ПОДСТАКЛО ВЕЛИКА ГЕОГРАФСКА ОТКРИЋА?</vt:lpstr>
      <vt:lpstr>ШТА ЈЕ ПОДСТАКЛО ВЕЛИКА ГЕОГРАФСКА ОТКРИЋА?</vt:lpstr>
      <vt:lpstr>MAПА ВЕЛИКИХ ГЕОГРА-ФСКИХ ОТКРИЋА</vt:lpstr>
      <vt:lpstr>PowerPoint Presentation</vt:lpstr>
      <vt:lpstr>ИНДИЈА ИЛИ АМЕРИКА?</vt:lpstr>
      <vt:lpstr>PowerPoint Presentation</vt:lpstr>
      <vt:lpstr>ИНДИЈА(НЦИ)? </vt:lpstr>
      <vt:lpstr>ИНДИЈА ИЛИ АМЕРИКА?</vt:lpstr>
      <vt:lpstr>ПОРТУГАЛСКА ОТКРИЋА У АЗИЈИ</vt:lpstr>
      <vt:lpstr>ПУТОВАЊЕ ФЕРНАНДА МАГЕЛАНА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КАКО СУ ЕВРОПЉАНИ ОТКРИВАЛИ СВЕТ?</dc:title>
  <dc:creator>Windows User</dc:creator>
  <cp:lastModifiedBy>Windows User</cp:lastModifiedBy>
  <cp:revision>33</cp:revision>
  <dcterms:created xsi:type="dcterms:W3CDTF">2019-11-24T17:41:27Z</dcterms:created>
  <dcterms:modified xsi:type="dcterms:W3CDTF">2019-12-08T13:05:46Z</dcterms:modified>
</cp:coreProperties>
</file>